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66" r:id="rId6"/>
    <p:sldId id="267" r:id="rId7"/>
    <p:sldId id="271" r:id="rId8"/>
    <p:sldId id="269" r:id="rId9"/>
    <p:sldId id="270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01" autoAdjust="0"/>
  </p:normalViewPr>
  <p:slideViewPr>
    <p:cSldViewPr snapToGrid="0">
      <p:cViewPr varScale="1">
        <p:scale>
          <a:sx n="96" d="100"/>
          <a:sy n="96" d="100"/>
        </p:scale>
        <p:origin x="6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EBB19-FD23-4C67-98A5-6E94F80DD3F0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225D3-0252-434D-9296-93AB0E2BDD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0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120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193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439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143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971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473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68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78A372-478D-40C1-BEE5-69F4F796371D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4873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99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34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725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589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87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691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80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971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45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51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9154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63598-FB35-47BB-AAC5-A004F3F8048D}" type="datetimeFigureOut">
              <a:rPr lang="zh-CN" altLang="en-US" smtClean="0"/>
              <a:t>2023/11/3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E65AC-2801-4C1F-9DF1-0CFE58B00D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63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&#30001;&#21508;&#29677;&#23398;&#22996;&#25910;&#40784;&#25171;&#21253;&#21457;&#21040;wh0626@hust.edu.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54627" y="1035029"/>
            <a:ext cx="11009167" cy="66787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3200" b="1" dirty="0" smtClean="0">
                <a:solidFill>
                  <a:srgbClr val="0000FF"/>
                </a:solidFill>
              </a:rPr>
              <a:t>第</a:t>
            </a:r>
            <a:r>
              <a:rPr lang="zh-CN" altLang="en-US" sz="3200" b="1" dirty="0" smtClean="0">
                <a:solidFill>
                  <a:srgbClr val="0000FF"/>
                </a:solidFill>
              </a:rPr>
              <a:t>二</a:t>
            </a:r>
            <a:r>
              <a:rPr lang="zh-CN" altLang="zh-CN" sz="3200" b="1" dirty="0" smtClean="0">
                <a:solidFill>
                  <a:srgbClr val="0000FF"/>
                </a:solidFill>
              </a:rPr>
              <a:t>次课：</a:t>
            </a:r>
            <a:r>
              <a:rPr lang="zh-CN" altLang="zh-CN" sz="3200" b="1" dirty="0">
                <a:solidFill>
                  <a:srgbClr val="0000FF"/>
                </a:solidFill>
              </a:rPr>
              <a:t>多种传感器位移测量</a:t>
            </a:r>
            <a:r>
              <a:rPr lang="zh-CN" altLang="zh-CN" sz="3200" b="1" dirty="0" smtClean="0">
                <a:solidFill>
                  <a:srgbClr val="0000FF"/>
                </a:solidFill>
              </a:rPr>
              <a:t>实验</a:t>
            </a:r>
            <a:r>
              <a:rPr lang="zh-CN" altLang="en-US" sz="3200" b="1" dirty="0" smtClean="0">
                <a:solidFill>
                  <a:srgbClr val="0000FF"/>
                </a:solidFill>
              </a:rPr>
              <a:t>（实验四）</a:t>
            </a:r>
            <a:endParaRPr lang="en-US" altLang="zh-CN" sz="3200" b="1" dirty="0">
              <a:solidFill>
                <a:srgbClr val="0000FF"/>
              </a:solidFill>
            </a:endParaRPr>
          </a:p>
          <a:p>
            <a:endParaRPr lang="en-US" altLang="zh-CN" b="1" dirty="0" smtClean="0"/>
          </a:p>
          <a:p>
            <a:r>
              <a:rPr lang="zh-CN" altLang="zh-CN" b="1" dirty="0" smtClean="0"/>
              <a:t>◆ </a:t>
            </a:r>
            <a:r>
              <a:rPr lang="zh-CN" altLang="zh-CN" dirty="0"/>
              <a:t>差动变压器传感器位移测量</a:t>
            </a:r>
            <a:r>
              <a:rPr lang="en-US" altLang="zh-CN" b="1" dirty="0"/>
              <a:t>			</a:t>
            </a:r>
            <a:r>
              <a:rPr lang="en-US" altLang="zh-CN" b="1" dirty="0" smtClean="0">
                <a:solidFill>
                  <a:srgbClr val="0000FF"/>
                </a:solidFill>
              </a:rPr>
              <a:t>-</a:t>
            </a:r>
            <a:r>
              <a:rPr lang="zh-CN" altLang="zh-CN" b="1" dirty="0">
                <a:solidFill>
                  <a:srgbClr val="0000FF"/>
                </a:solidFill>
              </a:rPr>
              <a:t>电感类</a:t>
            </a:r>
            <a:endParaRPr lang="zh-CN" altLang="zh-CN" dirty="0">
              <a:solidFill>
                <a:srgbClr val="0000FF"/>
              </a:solidFill>
            </a:endParaRPr>
          </a:p>
          <a:p>
            <a:r>
              <a:rPr lang="zh-CN" altLang="zh-CN" b="1" dirty="0"/>
              <a:t>◆ </a:t>
            </a:r>
            <a:r>
              <a:rPr lang="zh-CN" altLang="zh-CN" dirty="0"/>
              <a:t>电容传感器位移测量</a:t>
            </a:r>
            <a:r>
              <a:rPr lang="en-US" altLang="zh-CN" b="1" dirty="0"/>
              <a:t>				</a:t>
            </a:r>
            <a:r>
              <a:rPr lang="en-US" altLang="zh-CN" b="1" dirty="0">
                <a:solidFill>
                  <a:srgbClr val="0000FF"/>
                </a:solidFill>
              </a:rPr>
              <a:t>-</a:t>
            </a:r>
            <a:r>
              <a:rPr lang="zh-CN" altLang="zh-CN" b="1" dirty="0">
                <a:solidFill>
                  <a:srgbClr val="0000FF"/>
                </a:solidFill>
              </a:rPr>
              <a:t>电容类</a:t>
            </a:r>
          </a:p>
          <a:p>
            <a:r>
              <a:rPr lang="zh-CN" altLang="zh-CN" b="1" dirty="0"/>
              <a:t>◆ </a:t>
            </a:r>
            <a:r>
              <a:rPr lang="zh-CN" altLang="zh-CN" dirty="0"/>
              <a:t>直流激励时霍尔传感器位移测量</a:t>
            </a:r>
            <a:r>
              <a:rPr lang="en-US" altLang="zh-CN" b="1" dirty="0"/>
              <a:t>			</a:t>
            </a:r>
            <a:r>
              <a:rPr lang="en-US" altLang="zh-CN" b="1" dirty="0">
                <a:solidFill>
                  <a:srgbClr val="0000FF"/>
                </a:solidFill>
              </a:rPr>
              <a:t>-</a:t>
            </a:r>
            <a:r>
              <a:rPr lang="zh-CN" altLang="zh-CN" b="1" dirty="0">
                <a:solidFill>
                  <a:srgbClr val="0000FF"/>
                </a:solidFill>
              </a:rPr>
              <a:t>霍尔类</a:t>
            </a:r>
          </a:p>
          <a:p>
            <a:r>
              <a:rPr lang="zh-CN" altLang="zh-CN" b="1" dirty="0"/>
              <a:t>◆ </a:t>
            </a:r>
            <a:r>
              <a:rPr lang="zh-CN" altLang="zh-CN" dirty="0"/>
              <a:t>电涡流传感器位移测量</a:t>
            </a:r>
            <a:r>
              <a:rPr lang="en-US" altLang="zh-CN" b="1" dirty="0"/>
              <a:t>				</a:t>
            </a:r>
            <a:r>
              <a:rPr lang="en-US" altLang="zh-CN" b="1" dirty="0">
                <a:solidFill>
                  <a:srgbClr val="0000FF"/>
                </a:solidFill>
              </a:rPr>
              <a:t>-</a:t>
            </a:r>
            <a:r>
              <a:rPr lang="zh-CN" altLang="zh-CN" b="1" dirty="0">
                <a:solidFill>
                  <a:srgbClr val="0000FF"/>
                </a:solidFill>
              </a:rPr>
              <a:t>电涡流类</a:t>
            </a:r>
          </a:p>
          <a:p>
            <a:r>
              <a:rPr lang="zh-CN" altLang="zh-CN" b="1" dirty="0"/>
              <a:t>◆ </a:t>
            </a:r>
            <a:r>
              <a:rPr lang="zh-CN" altLang="zh-CN" dirty="0"/>
              <a:t>光纤传感器的位移特性实验</a:t>
            </a:r>
            <a:r>
              <a:rPr lang="en-US" altLang="zh-CN" b="1" dirty="0"/>
              <a:t>			</a:t>
            </a:r>
            <a:r>
              <a:rPr lang="en-US" altLang="zh-CN" b="1" dirty="0">
                <a:solidFill>
                  <a:srgbClr val="0000FF"/>
                </a:solidFill>
              </a:rPr>
              <a:t>-</a:t>
            </a:r>
            <a:r>
              <a:rPr lang="zh-CN" altLang="zh-CN" b="1" dirty="0">
                <a:solidFill>
                  <a:srgbClr val="0000FF"/>
                </a:solidFill>
              </a:rPr>
              <a:t>光纤类</a:t>
            </a:r>
          </a:p>
          <a:p>
            <a:endParaRPr lang="en-US" altLang="zh-CN" b="1" dirty="0" smtClean="0"/>
          </a:p>
          <a:p>
            <a:endParaRPr lang="en-US" altLang="zh-CN" b="1" dirty="0"/>
          </a:p>
          <a:p>
            <a:r>
              <a:rPr lang="zh-CN" altLang="zh-CN" b="1" dirty="0" smtClean="0"/>
              <a:t>实验</a:t>
            </a:r>
            <a:r>
              <a:rPr lang="zh-CN" altLang="zh-CN" b="1" dirty="0"/>
              <a:t>目的：</a:t>
            </a:r>
            <a:endParaRPr lang="zh-CN" altLang="zh-CN" dirty="0"/>
          </a:p>
          <a:p>
            <a:r>
              <a:rPr lang="zh-CN" altLang="zh-CN" dirty="0"/>
              <a:t>了解以上基本类型传感器的</a:t>
            </a:r>
            <a:r>
              <a:rPr lang="zh-CN" altLang="zh-CN" b="1" dirty="0">
                <a:solidFill>
                  <a:srgbClr val="FF0000"/>
                </a:solidFill>
              </a:rPr>
              <a:t>结构</a:t>
            </a:r>
            <a:r>
              <a:rPr lang="zh-CN" altLang="zh-CN" dirty="0"/>
              <a:t>。掌握其的</a:t>
            </a:r>
            <a:r>
              <a:rPr lang="zh-CN" altLang="zh-CN" b="1" dirty="0">
                <a:solidFill>
                  <a:srgbClr val="FF0000"/>
                </a:solidFill>
              </a:rPr>
              <a:t>工作原理</a:t>
            </a:r>
            <a:r>
              <a:rPr lang="zh-CN" altLang="zh-CN" dirty="0"/>
              <a:t>及</a:t>
            </a:r>
            <a:r>
              <a:rPr lang="zh-CN" altLang="zh-CN" b="1" dirty="0">
                <a:solidFill>
                  <a:srgbClr val="FF0000"/>
                </a:solidFill>
              </a:rPr>
              <a:t>位移测量特性</a:t>
            </a:r>
            <a:r>
              <a:rPr lang="zh-CN" altLang="zh-CN" dirty="0"/>
              <a:t>。</a:t>
            </a:r>
          </a:p>
          <a:p>
            <a:r>
              <a:rPr lang="en-US" altLang="zh-CN" b="1" dirty="0"/>
              <a:t> </a:t>
            </a:r>
            <a:endParaRPr lang="zh-CN" altLang="zh-CN" dirty="0"/>
          </a:p>
          <a:p>
            <a:r>
              <a:rPr lang="zh-CN" altLang="zh-CN" b="1" dirty="0"/>
              <a:t>实验基本原理：</a:t>
            </a:r>
            <a:endParaRPr lang="zh-CN" altLang="zh-CN" dirty="0"/>
          </a:p>
          <a:p>
            <a:endParaRPr lang="en-US" altLang="zh-CN" b="1" dirty="0" smtClean="0"/>
          </a:p>
          <a:p>
            <a:r>
              <a:rPr lang="zh-CN" altLang="zh-CN" b="1" dirty="0" smtClean="0"/>
              <a:t>实验</a:t>
            </a:r>
            <a:r>
              <a:rPr lang="zh-CN" altLang="zh-CN" b="1" dirty="0"/>
              <a:t>操作步骤：</a:t>
            </a:r>
            <a:r>
              <a:rPr lang="zh-CN" altLang="zh-CN" dirty="0"/>
              <a:t>（见传感技术实验指导书）</a:t>
            </a:r>
          </a:p>
          <a:p>
            <a:endParaRPr lang="en-US" altLang="zh-CN" sz="3200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n"/>
            </a:pPr>
            <a:endParaRPr lang="zh-CN" altLang="en-US" sz="2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3582" y="5895600"/>
            <a:ext cx="4361829" cy="8237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22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54627" y="1035029"/>
            <a:ext cx="11009167" cy="611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rgbClr val="0000FF"/>
                </a:solidFill>
              </a:rPr>
              <a:t>实验具体任务：五组测量数据（实验现场）及数据分析与处理（课后报告）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pPr>
              <a:lnSpc>
                <a:spcPts val="2800"/>
              </a:lnSpc>
            </a:pPr>
            <a:r>
              <a:rPr lang="en-US" altLang="zh-CN" b="1" dirty="0"/>
              <a:t>1-</a:t>
            </a:r>
            <a:r>
              <a:rPr lang="en-US" altLang="zh-CN" dirty="0"/>
              <a:t> </a:t>
            </a:r>
            <a:r>
              <a:rPr lang="zh-CN" altLang="zh-CN" dirty="0"/>
              <a:t>差动变压器传感器</a:t>
            </a:r>
            <a:r>
              <a:rPr lang="en-US" altLang="zh-CN" b="1" dirty="0"/>
              <a:t>		</a:t>
            </a:r>
            <a:r>
              <a:rPr lang="en-US" altLang="zh-CN" b="1" dirty="0" smtClean="0">
                <a:sym typeface="Wingdings" panose="05000000000000000000" pitchFamily="2" charset="2"/>
              </a:rPr>
              <a:t></a:t>
            </a:r>
            <a:r>
              <a:rPr lang="en-US" altLang="zh-CN" b="1" dirty="0" smtClean="0"/>
              <a:t> </a:t>
            </a:r>
            <a:r>
              <a:rPr lang="zh-CN" altLang="zh-CN" dirty="0">
                <a:solidFill>
                  <a:srgbClr val="0000FF"/>
                </a:solidFill>
              </a:rPr>
              <a:t>一组位移测量数据</a:t>
            </a:r>
          </a:p>
          <a:p>
            <a:pPr>
              <a:lnSpc>
                <a:spcPts val="2800"/>
              </a:lnSpc>
            </a:pPr>
            <a:r>
              <a:rPr lang="en-US" altLang="zh-CN" b="1" dirty="0"/>
              <a:t>2-</a:t>
            </a:r>
            <a:r>
              <a:rPr lang="en-US" altLang="zh-CN" dirty="0"/>
              <a:t> </a:t>
            </a:r>
            <a:r>
              <a:rPr lang="zh-CN" altLang="zh-CN" dirty="0"/>
              <a:t>电容传感器</a:t>
            </a:r>
            <a:r>
              <a:rPr lang="en-US" altLang="zh-CN" dirty="0"/>
              <a:t>		</a:t>
            </a:r>
            <a:r>
              <a:rPr lang="en-US" altLang="zh-CN" b="1" dirty="0"/>
              <a:t>	</a:t>
            </a:r>
            <a:r>
              <a:rPr lang="en-US" altLang="zh-CN" b="1" dirty="0" smtClean="0">
                <a:sym typeface="Wingdings" panose="05000000000000000000" pitchFamily="2" charset="2"/>
              </a:rPr>
              <a:t></a:t>
            </a:r>
            <a:r>
              <a:rPr lang="en-US" altLang="zh-CN" b="1" dirty="0" smtClean="0"/>
              <a:t> </a:t>
            </a:r>
            <a:r>
              <a:rPr lang="zh-CN" altLang="zh-CN" dirty="0">
                <a:solidFill>
                  <a:srgbClr val="0000FF"/>
                </a:solidFill>
              </a:rPr>
              <a:t>一组位移测量数据</a:t>
            </a:r>
          </a:p>
          <a:p>
            <a:pPr>
              <a:lnSpc>
                <a:spcPts val="2800"/>
              </a:lnSpc>
            </a:pPr>
            <a:r>
              <a:rPr lang="en-US" altLang="zh-CN" b="1" dirty="0"/>
              <a:t>3-</a:t>
            </a:r>
            <a:r>
              <a:rPr lang="en-US" altLang="zh-CN" dirty="0"/>
              <a:t> </a:t>
            </a:r>
            <a:r>
              <a:rPr lang="zh-CN" altLang="zh-CN" dirty="0"/>
              <a:t>霍尔传感器</a:t>
            </a:r>
            <a:r>
              <a:rPr lang="en-US" altLang="zh-CN" dirty="0"/>
              <a:t>		</a:t>
            </a:r>
            <a:r>
              <a:rPr lang="en-US" altLang="zh-CN" b="1" dirty="0"/>
              <a:t>	</a:t>
            </a:r>
            <a:r>
              <a:rPr lang="en-US" altLang="zh-CN" b="1" dirty="0" smtClean="0">
                <a:sym typeface="Wingdings" panose="05000000000000000000" pitchFamily="2" charset="2"/>
              </a:rPr>
              <a:t></a:t>
            </a:r>
            <a:r>
              <a:rPr lang="en-US" altLang="zh-CN" b="1" dirty="0" smtClean="0"/>
              <a:t> </a:t>
            </a:r>
            <a:r>
              <a:rPr lang="zh-CN" altLang="zh-CN" dirty="0">
                <a:solidFill>
                  <a:srgbClr val="0000FF"/>
                </a:solidFill>
              </a:rPr>
              <a:t>一组位移测量数据</a:t>
            </a:r>
          </a:p>
          <a:p>
            <a:pPr>
              <a:lnSpc>
                <a:spcPts val="2800"/>
              </a:lnSpc>
            </a:pPr>
            <a:r>
              <a:rPr lang="en-US" altLang="zh-CN" b="1" dirty="0"/>
              <a:t>4-</a:t>
            </a:r>
            <a:r>
              <a:rPr lang="en-US" altLang="zh-CN" dirty="0"/>
              <a:t> </a:t>
            </a:r>
            <a:r>
              <a:rPr lang="zh-CN" altLang="zh-CN" dirty="0"/>
              <a:t>电涡流传感器</a:t>
            </a:r>
            <a:r>
              <a:rPr lang="en-US" altLang="zh-CN" dirty="0"/>
              <a:t>	</a:t>
            </a:r>
            <a:r>
              <a:rPr lang="en-US" altLang="zh-CN" b="1" dirty="0"/>
              <a:t>		</a:t>
            </a:r>
            <a:r>
              <a:rPr lang="en-US" altLang="zh-CN" b="1" dirty="0" smtClean="0">
                <a:sym typeface="Wingdings" panose="05000000000000000000" pitchFamily="2" charset="2"/>
              </a:rPr>
              <a:t></a:t>
            </a:r>
            <a:r>
              <a:rPr lang="en-US" altLang="zh-CN" b="1" dirty="0" smtClean="0"/>
              <a:t> </a:t>
            </a:r>
            <a:r>
              <a:rPr lang="zh-CN" altLang="zh-CN" dirty="0">
                <a:solidFill>
                  <a:srgbClr val="0000FF"/>
                </a:solidFill>
              </a:rPr>
              <a:t>一组位移测量数据</a:t>
            </a:r>
          </a:p>
          <a:p>
            <a:pPr>
              <a:lnSpc>
                <a:spcPts val="2800"/>
              </a:lnSpc>
            </a:pPr>
            <a:r>
              <a:rPr lang="en-US" altLang="zh-CN" b="1" dirty="0"/>
              <a:t>5-</a:t>
            </a:r>
            <a:r>
              <a:rPr lang="en-US" altLang="zh-CN" dirty="0"/>
              <a:t> </a:t>
            </a:r>
            <a:r>
              <a:rPr lang="zh-CN" altLang="zh-CN" dirty="0"/>
              <a:t>光纤传感器</a:t>
            </a:r>
            <a:r>
              <a:rPr lang="en-US" altLang="zh-CN" b="1" dirty="0"/>
              <a:t>			</a:t>
            </a:r>
            <a:r>
              <a:rPr lang="en-US" altLang="zh-CN" b="1" dirty="0" smtClean="0">
                <a:sym typeface="Wingdings" panose="05000000000000000000" pitchFamily="2" charset="2"/>
              </a:rPr>
              <a:t></a:t>
            </a:r>
            <a:r>
              <a:rPr lang="en-US" altLang="zh-CN" b="1" dirty="0" smtClean="0"/>
              <a:t> </a:t>
            </a:r>
            <a:r>
              <a:rPr lang="zh-CN" altLang="zh-CN" dirty="0">
                <a:solidFill>
                  <a:srgbClr val="0000FF"/>
                </a:solidFill>
              </a:rPr>
              <a:t>一组位移测量数据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endParaRPr lang="en-US" altLang="zh-CN" b="1" dirty="0" smtClean="0"/>
          </a:p>
          <a:p>
            <a:r>
              <a:rPr lang="zh-CN" altLang="zh-CN" b="1" dirty="0" smtClean="0">
                <a:solidFill>
                  <a:srgbClr val="0000FF"/>
                </a:solidFill>
              </a:rPr>
              <a:t>数据</a:t>
            </a:r>
            <a:r>
              <a:rPr lang="zh-CN" altLang="zh-CN" b="1" dirty="0">
                <a:solidFill>
                  <a:srgbClr val="0000FF"/>
                </a:solidFill>
              </a:rPr>
              <a:t>：准确、客观；签字确认</a:t>
            </a:r>
            <a:r>
              <a:rPr lang="zh-CN" altLang="zh-CN" dirty="0"/>
              <a:t>。</a:t>
            </a:r>
          </a:p>
          <a:p>
            <a:r>
              <a:rPr lang="en-US" altLang="zh-CN" dirty="0"/>
              <a:t> </a:t>
            </a:r>
            <a:endParaRPr lang="zh-CN" altLang="zh-CN" dirty="0"/>
          </a:p>
          <a:p>
            <a:endParaRPr lang="en-US" altLang="zh-CN" b="1" dirty="0" smtClean="0">
              <a:solidFill>
                <a:srgbClr val="C00000"/>
              </a:solidFill>
            </a:endParaRPr>
          </a:p>
          <a:p>
            <a:pPr>
              <a:lnSpc>
                <a:spcPts val="2800"/>
              </a:lnSpc>
            </a:pPr>
            <a:r>
              <a:rPr lang="zh-CN" altLang="zh-CN" b="1" dirty="0" smtClean="0">
                <a:solidFill>
                  <a:srgbClr val="C00000"/>
                </a:solidFill>
              </a:rPr>
              <a:t>实验</a:t>
            </a:r>
            <a:r>
              <a:rPr lang="zh-CN" altLang="zh-CN" b="1" dirty="0">
                <a:solidFill>
                  <a:srgbClr val="C00000"/>
                </a:solidFill>
              </a:rPr>
              <a:t>报告</a:t>
            </a:r>
            <a:r>
              <a:rPr lang="zh-CN" altLang="zh-CN" b="1" dirty="0"/>
              <a:t>：</a:t>
            </a:r>
            <a:r>
              <a:rPr lang="zh-CN" altLang="zh-CN" dirty="0"/>
              <a:t>只交电子</a:t>
            </a:r>
            <a:r>
              <a:rPr lang="en-US" altLang="zh-CN" dirty="0"/>
              <a:t>Word</a:t>
            </a:r>
            <a:r>
              <a:rPr lang="zh-CN" altLang="zh-CN" dirty="0"/>
              <a:t>文档。</a:t>
            </a:r>
            <a:r>
              <a:rPr lang="en-US" altLang="zh-CN" u="sng" dirty="0">
                <a:solidFill>
                  <a:srgbClr val="C00000"/>
                </a:solidFill>
                <a:hlinkClick r:id="rId3"/>
              </a:rPr>
              <a:t>由各班学委收齐打包发到</a:t>
            </a:r>
            <a:r>
              <a:rPr lang="en-US" altLang="zh-CN" u="sng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wh0626@hust.edu.cn</a:t>
            </a:r>
            <a:endParaRPr lang="zh-CN" altLang="zh-C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00"/>
              </a:lnSpc>
            </a:pPr>
            <a:r>
              <a:rPr lang="en-US" altLang="zh-CN" dirty="0"/>
              <a:t>      </a:t>
            </a:r>
            <a:r>
              <a:rPr lang="en-US" altLang="zh-CN" dirty="0" smtClean="0"/>
              <a:t> </a:t>
            </a:r>
            <a:r>
              <a:rPr lang="zh-CN" altLang="zh-CN" dirty="0" smtClean="0">
                <a:solidFill>
                  <a:srgbClr val="C00000"/>
                </a:solidFill>
              </a:rPr>
              <a:t>每人</a:t>
            </a:r>
            <a:r>
              <a:rPr lang="zh-CN" altLang="zh-CN" dirty="0">
                <a:solidFill>
                  <a:srgbClr val="C00000"/>
                </a:solidFill>
              </a:rPr>
              <a:t>的文档命名：班级</a:t>
            </a:r>
            <a:r>
              <a:rPr lang="en-US" altLang="zh-CN" dirty="0">
                <a:solidFill>
                  <a:srgbClr val="C00000"/>
                </a:solidFill>
              </a:rPr>
              <a:t>-</a:t>
            </a:r>
            <a:r>
              <a:rPr lang="zh-CN" altLang="zh-CN" dirty="0">
                <a:solidFill>
                  <a:srgbClr val="C00000"/>
                </a:solidFill>
              </a:rPr>
              <a:t>学号</a:t>
            </a:r>
            <a:r>
              <a:rPr lang="en-US" altLang="zh-CN" dirty="0">
                <a:solidFill>
                  <a:srgbClr val="C00000"/>
                </a:solidFill>
              </a:rPr>
              <a:t>-</a:t>
            </a:r>
            <a:r>
              <a:rPr lang="zh-CN" altLang="zh-CN" dirty="0">
                <a:solidFill>
                  <a:srgbClr val="C00000"/>
                </a:solidFill>
              </a:rPr>
              <a:t>姓名</a:t>
            </a:r>
            <a:r>
              <a:rPr lang="en-US" altLang="zh-CN" dirty="0">
                <a:solidFill>
                  <a:srgbClr val="C00000"/>
                </a:solidFill>
              </a:rPr>
              <a:t>-</a:t>
            </a:r>
            <a:r>
              <a:rPr lang="zh-CN" altLang="zh-CN" dirty="0">
                <a:solidFill>
                  <a:srgbClr val="C00000"/>
                </a:solidFill>
              </a:rPr>
              <a:t>传感技术实验报告</a:t>
            </a:r>
            <a:r>
              <a:rPr lang="zh-CN" altLang="zh-CN" dirty="0"/>
              <a:t>。</a:t>
            </a:r>
          </a:p>
          <a:p>
            <a:pPr>
              <a:lnSpc>
                <a:spcPct val="150000"/>
              </a:lnSpc>
            </a:pPr>
            <a:endParaRPr lang="en-US" altLang="zh-CN" sz="2400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n"/>
            </a:pPr>
            <a:endParaRPr lang="zh-CN" altLang="en-US" sz="20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3582" y="5895600"/>
            <a:ext cx="4361829" cy="82378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2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◆差动变压器</a:t>
            </a:r>
            <a:endParaRPr lang="en-US" altLang="zh-CN" sz="3200" dirty="0">
              <a:solidFill>
                <a:srgbClr val="0000FF"/>
              </a:solidFill>
            </a:endParaRPr>
          </a:p>
          <a:p>
            <a:r>
              <a:rPr lang="en-US" altLang="zh-CN" sz="2400" b="1" dirty="0" smtClean="0"/>
              <a:t>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145" y="1827240"/>
            <a:ext cx="7489963" cy="4692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165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◆差动变压器           </a:t>
            </a:r>
            <a:r>
              <a:rPr lang="en-US" altLang="zh-CN" sz="3200" b="1" dirty="0" smtClean="0">
                <a:solidFill>
                  <a:srgbClr val="0000FF"/>
                </a:solidFill>
              </a:rPr>
              <a:t>---</a:t>
            </a:r>
            <a:r>
              <a:rPr lang="zh-CN" altLang="zh-CN" sz="2400" b="1" dirty="0" smtClean="0">
                <a:solidFill>
                  <a:srgbClr val="0000FF"/>
                </a:solidFill>
                <a:latin typeface="+mn-ea"/>
              </a:rPr>
              <a:t>互感效应</a:t>
            </a:r>
            <a:r>
              <a:rPr lang="en-US" altLang="zh-CN" sz="2400" b="1" dirty="0" smtClean="0">
                <a:solidFill>
                  <a:srgbClr val="0000FF"/>
                </a:solidFill>
                <a:latin typeface="+mn-ea"/>
              </a:rPr>
              <a:t>   -</a:t>
            </a:r>
            <a:r>
              <a:rPr lang="zh-CN" altLang="zh-CN" sz="2400" b="1" dirty="0" smtClean="0">
                <a:solidFill>
                  <a:srgbClr val="0000FF"/>
                </a:solidFill>
                <a:latin typeface="+mn-ea"/>
              </a:rPr>
              <a:t>零点残余电压</a:t>
            </a:r>
            <a:endParaRPr lang="en-US" altLang="zh-CN" sz="3200" dirty="0">
              <a:solidFill>
                <a:srgbClr val="0000FF"/>
              </a:solidFill>
            </a:endParaRPr>
          </a:p>
          <a:p>
            <a:r>
              <a:rPr lang="en-US" altLang="zh-CN" sz="2400" b="1" dirty="0" smtClean="0">
                <a:solidFill>
                  <a:srgbClr val="C00000"/>
                </a:solidFill>
                <a:latin typeface="+mn-ea"/>
              </a:rPr>
              <a:t>--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确定几何中间位置，再左右两个方向测量</a:t>
            </a:r>
            <a:endParaRPr lang="en-US" altLang="zh-CN" sz="2000" dirty="0" smtClean="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194" y="2115390"/>
            <a:ext cx="3935761" cy="174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E:\2022\2022-04\新建文件夹\web\img\chadong\差动_透明.png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875" y="2386848"/>
            <a:ext cx="3085465" cy="22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44" y="4008016"/>
            <a:ext cx="5849607" cy="2549386"/>
          </a:xfrm>
          <a:prstGeom prst="rect">
            <a:avLst/>
          </a:prstGeom>
          <a:noFill/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3582" y="5895600"/>
            <a:ext cx="4361829" cy="82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1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606094" y="817188"/>
                <a:ext cx="11009167" cy="13526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3200" b="1" dirty="0" smtClean="0">
                    <a:solidFill>
                      <a:srgbClr val="0000FF"/>
                    </a:solidFill>
                  </a:rPr>
                  <a:t>◆电容传感器                             </a:t>
                </a:r>
                <a:r>
                  <a:rPr lang="zh-CN" altLang="zh-CN" sz="2400" b="1" dirty="0" smtClean="0">
                    <a:solidFill>
                      <a:srgbClr val="0000FF"/>
                    </a:solidFill>
                    <a:latin typeface="+mn-ea"/>
                  </a:rPr>
                  <a:t>（</a:t>
                </a:r>
                <a14:m>
                  <m:oMath xmlns:m="http://schemas.openxmlformats.org/officeDocument/2006/math">
                    <m:r>
                      <a:rPr lang="zh-CN" altLang="zh-CN" sz="2400" b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b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𝐂</m:t>
                    </m:r>
                    <m:r>
                      <a:rPr lang="en-US" altLang="zh-CN" sz="2400" b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𝛆</m:t>
                    </m:r>
                    <m:f>
                      <m:fPr>
                        <m:ctrlPr>
                          <a:rPr lang="zh-CN" altLang="zh-CN" sz="2400" b="1" i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𝑨</m:t>
                        </m:r>
                      </m:num>
                      <m:den>
                        <m:r>
                          <a:rPr lang="en-US" altLang="zh-CN" sz="2400" b="1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  <m:t>𝒅</m:t>
                        </m:r>
                      </m:den>
                    </m:f>
                    <m:r>
                      <a:rPr lang="en-US" altLang="zh-CN" sz="2400" b="1">
                        <a:solidFill>
                          <a:srgbClr val="0000FF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zh-CN" sz="2400" b="1" dirty="0" smtClean="0">
                    <a:solidFill>
                      <a:srgbClr val="0000FF"/>
                    </a:solidFill>
                    <a:latin typeface="+mn-ea"/>
                  </a:rPr>
                  <a:t>）</a:t>
                </a:r>
                <a:endParaRPr lang="en-US" altLang="zh-CN" sz="2400" b="1" dirty="0" smtClean="0">
                  <a:solidFill>
                    <a:srgbClr val="0000FF"/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000" b="1" dirty="0">
                    <a:solidFill>
                      <a:srgbClr val="C00000"/>
                    </a:solidFill>
                    <a:latin typeface="+mn-ea"/>
                  </a:rPr>
                  <a:t>--</a:t>
                </a:r>
                <a:r>
                  <a:rPr lang="zh-CN" altLang="zh-CN" sz="2000" dirty="0">
                    <a:solidFill>
                      <a:srgbClr val="C00000"/>
                    </a:solidFill>
                    <a:latin typeface="+mn-ea"/>
                  </a:rPr>
                  <a:t>确定中</a:t>
                </a:r>
                <a:r>
                  <a:rPr lang="zh-CN" altLang="en-US" sz="2000" dirty="0">
                    <a:solidFill>
                      <a:srgbClr val="C00000"/>
                    </a:solidFill>
                    <a:latin typeface="+mn-ea"/>
                  </a:rPr>
                  <a:t>点</a:t>
                </a:r>
                <a:r>
                  <a:rPr lang="zh-CN" altLang="zh-CN" sz="2000" dirty="0">
                    <a:solidFill>
                      <a:srgbClr val="C00000"/>
                    </a:solidFill>
                    <a:latin typeface="+mn-ea"/>
                  </a:rPr>
                  <a:t>，再左右两个方向测量</a:t>
                </a:r>
                <a:endParaRPr lang="en-US" altLang="zh-CN" sz="2000" dirty="0">
                  <a:solidFill>
                    <a:srgbClr val="C00000"/>
                  </a:solidFill>
                  <a:latin typeface="+mn-ea"/>
                </a:endParaRP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6094" y="817188"/>
                <a:ext cx="11009167" cy="1352678"/>
              </a:xfrm>
              <a:prstGeom prst="rect">
                <a:avLst/>
              </a:prstGeom>
              <a:blipFill>
                <a:blip r:embed="rId3"/>
                <a:stretch>
                  <a:fillRect l="-1384" b="-36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571" y="2262199"/>
            <a:ext cx="5467985" cy="1252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 descr="电容式传感器位移实验接线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93" y="3607789"/>
            <a:ext cx="7531100" cy="3019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590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◆霍尔传感器</a:t>
            </a:r>
            <a:r>
              <a:rPr lang="en-US" altLang="zh-CN" sz="2400" b="1" dirty="0">
                <a:latin typeface="+mn-ea"/>
              </a:rPr>
              <a:t> </a:t>
            </a:r>
            <a:r>
              <a:rPr lang="en-US" altLang="zh-CN" sz="2400" b="1" dirty="0" smtClean="0">
                <a:latin typeface="+mn-ea"/>
              </a:rPr>
              <a:t>                                    </a:t>
            </a:r>
            <a:r>
              <a:rPr lang="zh-CN" altLang="en-US" sz="2400" b="1" dirty="0" smtClean="0">
                <a:solidFill>
                  <a:srgbClr val="0000FF"/>
                </a:solidFill>
                <a:latin typeface="+mn-ea"/>
              </a:rPr>
              <a:t>（霍尔效应）</a:t>
            </a:r>
            <a:endParaRPr lang="en-US" altLang="zh-CN" sz="2400" b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 smtClean="0">
                <a:solidFill>
                  <a:srgbClr val="C00000"/>
                </a:solidFill>
                <a:latin typeface="+mn-ea"/>
              </a:rPr>
              <a:t>--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确定中点，左右两方向测量</a:t>
            </a:r>
            <a:endParaRPr lang="en-US" altLang="zh-CN" sz="2000" dirty="0" smtClean="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276" y="2157457"/>
            <a:ext cx="7310176" cy="45266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818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◆电涡流传感器                    </a:t>
            </a:r>
            <a:r>
              <a:rPr lang="en-US" altLang="zh-CN" sz="3200" b="1" dirty="0" smtClean="0">
                <a:solidFill>
                  <a:srgbClr val="0000FF"/>
                </a:solidFill>
              </a:rPr>
              <a:t>    </a:t>
            </a:r>
            <a:r>
              <a:rPr lang="zh-CN" altLang="en-US" sz="2400" b="1" dirty="0" smtClean="0">
                <a:solidFill>
                  <a:srgbClr val="0000FF"/>
                </a:solidFill>
                <a:latin typeface="+mn-ea"/>
              </a:rPr>
              <a:t>（电涡流效应）</a:t>
            </a:r>
            <a:endParaRPr lang="en-US" altLang="zh-CN" sz="2400" b="1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b="1" dirty="0" smtClean="0">
                <a:solidFill>
                  <a:srgbClr val="C00000"/>
                </a:solidFill>
                <a:latin typeface="+mn-ea"/>
              </a:rPr>
              <a:t>--</a:t>
            </a:r>
            <a:r>
              <a:rPr lang="zh-CN" altLang="en-US" sz="2000" dirty="0" smtClean="0">
                <a:solidFill>
                  <a:srgbClr val="C00000"/>
                </a:solidFill>
                <a:latin typeface="+mn-ea"/>
              </a:rPr>
              <a:t>向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右</a:t>
            </a:r>
            <a:r>
              <a:rPr lang="zh-CN" altLang="en-US" sz="2000" dirty="0" smtClean="0">
                <a:solidFill>
                  <a:srgbClr val="C00000"/>
                </a:solidFill>
                <a:latin typeface="+mn-ea"/>
              </a:rPr>
              <a:t>单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向测量</a:t>
            </a:r>
            <a:endParaRPr lang="en-US" altLang="zh-CN" sz="2000" dirty="0" smtClean="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0" name="图片 9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303" y="2198618"/>
            <a:ext cx="7421509" cy="448047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837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◆光纤传感器                             </a:t>
            </a:r>
            <a:r>
              <a:rPr lang="en-US" altLang="zh-CN" sz="2400" b="1" dirty="0">
                <a:solidFill>
                  <a:srgbClr val="0000FF"/>
                </a:solidFill>
              </a:rPr>
              <a:t>(Y</a:t>
            </a:r>
            <a:r>
              <a:rPr lang="zh-CN" altLang="zh-CN" sz="2400" b="1" dirty="0">
                <a:solidFill>
                  <a:srgbClr val="0000FF"/>
                </a:solidFill>
              </a:rPr>
              <a:t>型   测光强   优点</a:t>
            </a:r>
            <a:r>
              <a:rPr lang="en-US" altLang="zh-CN" sz="2400" b="1" dirty="0" smtClean="0">
                <a:solidFill>
                  <a:srgbClr val="0000FF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 smtClean="0">
                <a:solidFill>
                  <a:srgbClr val="C00000"/>
                </a:solidFill>
                <a:latin typeface="+mn-ea"/>
              </a:rPr>
              <a:t>--</a:t>
            </a:r>
            <a:r>
              <a:rPr lang="zh-CN" altLang="en-US" sz="2000" dirty="0" smtClean="0">
                <a:solidFill>
                  <a:srgbClr val="C00000"/>
                </a:solidFill>
                <a:latin typeface="+mn-ea"/>
              </a:rPr>
              <a:t>向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右</a:t>
            </a:r>
            <a:r>
              <a:rPr lang="zh-CN" altLang="en-US" sz="2000" dirty="0" smtClean="0">
                <a:solidFill>
                  <a:srgbClr val="C00000"/>
                </a:solidFill>
                <a:latin typeface="+mn-ea"/>
              </a:rPr>
              <a:t>单向</a:t>
            </a:r>
            <a:r>
              <a:rPr lang="zh-CN" altLang="zh-CN" sz="2000" dirty="0" smtClean="0">
                <a:solidFill>
                  <a:srgbClr val="C00000"/>
                </a:solidFill>
                <a:latin typeface="+mn-ea"/>
              </a:rPr>
              <a:t>测量</a:t>
            </a:r>
            <a:endParaRPr lang="en-US" altLang="zh-CN" sz="2000" dirty="0" smtClean="0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1" name="图片 10" descr="光纤传感器工作原理图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44" y="2584174"/>
            <a:ext cx="288036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30" y="4423120"/>
            <a:ext cx="2667000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547" y="1739236"/>
            <a:ext cx="7366069" cy="3876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3582" y="5895600"/>
            <a:ext cx="4361829" cy="82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1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>
          <a:xfrm>
            <a:off x="1348090" y="102386"/>
            <a:ext cx="7280275" cy="84772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normAutofit/>
          </a:bodyPr>
          <a:lstStyle/>
          <a:p>
            <a:r>
              <a:rPr lang="zh-CN" altLang="en-US" sz="1800" b="1" dirty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800" b="1" dirty="0" smtClean="0">
                <a:solidFill>
                  <a:srgbClr val="00339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传感技术实验</a:t>
            </a:r>
            <a:endParaRPr lang="zh-CN" altLang="en-US" sz="1800" b="1" dirty="0">
              <a:solidFill>
                <a:srgbClr val="03539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606094" y="374238"/>
            <a:ext cx="621498" cy="304022"/>
            <a:chOff x="1905802" y="2252312"/>
            <a:chExt cx="979102" cy="442762"/>
          </a:xfrm>
          <a:solidFill>
            <a:srgbClr val="03539C"/>
          </a:solidFill>
        </p:grpSpPr>
        <p:sp>
          <p:nvSpPr>
            <p:cNvPr id="46" name="燕尾形 45"/>
            <p:cNvSpPr/>
            <p:nvPr/>
          </p:nvSpPr>
          <p:spPr>
            <a:xfrm>
              <a:off x="1905802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2198035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2490268" y="2252312"/>
              <a:ext cx="394636" cy="442762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06094" y="817188"/>
            <a:ext cx="11009167" cy="755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dirty="0" smtClean="0">
                <a:solidFill>
                  <a:srgbClr val="0000FF"/>
                </a:solidFill>
              </a:rPr>
              <a:t>◆光纤传感器                           </a:t>
            </a:r>
            <a:r>
              <a:rPr lang="zh-CN" altLang="en-US" sz="2000" b="1" dirty="0" smtClean="0">
                <a:solidFill>
                  <a:srgbClr val="0000FF"/>
                </a:solidFill>
              </a:rPr>
              <a:t>                             </a:t>
            </a:r>
            <a:endParaRPr lang="en-US" altLang="zh-CN" sz="2000" b="1" dirty="0" smtClean="0">
              <a:solidFill>
                <a:srgbClr val="0000FF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957" y="218340"/>
            <a:ext cx="1212807" cy="92204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3582" y="5895600"/>
            <a:ext cx="4361829" cy="823784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592" y="1783687"/>
            <a:ext cx="6410325" cy="4721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8836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167</Words>
  <Application>Microsoft Office PowerPoint</Application>
  <PresentationFormat>宽屏</PresentationFormat>
  <Paragraphs>63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等线 Light</vt:lpstr>
      <vt:lpstr>微软雅黑</vt:lpstr>
      <vt:lpstr>Arial</vt:lpstr>
      <vt:lpstr>Cambria Math</vt:lpstr>
      <vt:lpstr>Times New Roman</vt:lpstr>
      <vt:lpstr>Wingdings</vt:lpstr>
      <vt:lpstr>Office 主题​​</vt:lpstr>
      <vt:lpstr> 传感技术实验</vt:lpstr>
      <vt:lpstr> 传感技术实验</vt:lpstr>
      <vt:lpstr> 传感技术实验</vt:lpstr>
      <vt:lpstr> 传感技术实验</vt:lpstr>
      <vt:lpstr> 传感技术实验</vt:lpstr>
      <vt:lpstr> 传感技术实验</vt:lpstr>
      <vt:lpstr> 传感技术实验</vt:lpstr>
      <vt:lpstr> 传感技术实验</vt:lpstr>
      <vt:lpstr> 传感技术实验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传感技术实验</dc:title>
  <dc:creator>hw</dc:creator>
  <cp:lastModifiedBy>hw</cp:lastModifiedBy>
  <cp:revision>30</cp:revision>
  <dcterms:created xsi:type="dcterms:W3CDTF">2023-10-22T05:16:08Z</dcterms:created>
  <dcterms:modified xsi:type="dcterms:W3CDTF">2023-11-03T01:38:44Z</dcterms:modified>
</cp:coreProperties>
</file>

<file path=docProps/thumbnail.jpeg>
</file>